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0" r:id="rId1"/>
    <p:sldMasterId id="2147483922" r:id="rId2"/>
    <p:sldMasterId id="2147483921" r:id="rId3"/>
  </p:sldMasterIdLst>
  <p:notesMasterIdLst>
    <p:notesMasterId r:id="rId21"/>
  </p:notesMasterIdLst>
  <p:sldIdLst>
    <p:sldId id="540" r:id="rId4"/>
    <p:sldId id="549" r:id="rId5"/>
    <p:sldId id="558" r:id="rId6"/>
    <p:sldId id="559" r:id="rId7"/>
    <p:sldId id="545" r:id="rId8"/>
    <p:sldId id="541" r:id="rId9"/>
    <p:sldId id="542" r:id="rId10"/>
    <p:sldId id="556" r:id="rId11"/>
    <p:sldId id="552" r:id="rId12"/>
    <p:sldId id="562" r:id="rId13"/>
    <p:sldId id="557" r:id="rId14"/>
    <p:sldId id="550" r:id="rId15"/>
    <p:sldId id="551" r:id="rId16"/>
    <p:sldId id="560" r:id="rId17"/>
    <p:sldId id="555" r:id="rId18"/>
    <p:sldId id="561" r:id="rId19"/>
    <p:sldId id="548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0000"/>
    <a:srgbClr val="DADADA"/>
    <a:srgbClr val="F3AFB4"/>
    <a:srgbClr val="EF11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1" autoAdjust="0"/>
    <p:restoredTop sz="91717" autoAdjust="0"/>
  </p:normalViewPr>
  <p:slideViewPr>
    <p:cSldViewPr>
      <p:cViewPr>
        <p:scale>
          <a:sx n="100" d="100"/>
          <a:sy n="100" d="100"/>
        </p:scale>
        <p:origin x="-13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D3EE6E5-9C29-45AB-BC2E-5048257B17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-944563" y="768350"/>
            <a:ext cx="4319588" cy="3240088"/>
          </a:xfrm>
          <a:ln/>
        </p:spPr>
      </p:sp>
      <p:sp>
        <p:nvSpPr>
          <p:cNvPr id="5632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563813" y="768350"/>
            <a:ext cx="4294187" cy="7920038"/>
          </a:xfrm>
          <a:noFill/>
          <a:ln/>
        </p:spPr>
        <p:txBody>
          <a:bodyPr lIns="0" tIns="0" rIns="0" bIns="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Times New Roman" pitchFamily="18" charset="0"/>
                <a:ea typeface="Microsoft YaHei" pitchFamily="34" charset="-122"/>
              </a:rPr>
              <a:t>t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94400" y="8856663"/>
            <a:ext cx="8636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86AF73-53BF-4BA0-9BA8-4FA2E02D4E88}" type="slidenum">
              <a:rPr lang="en-US" sz="1000">
                <a:solidFill>
                  <a:srgbClr val="282828"/>
                </a:solidFill>
                <a:cs typeface="Arial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000">
              <a:solidFill>
                <a:srgbClr val="282828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-944563" y="768350"/>
            <a:ext cx="4319588" cy="3240088"/>
          </a:xfrm>
          <a:ln/>
        </p:spPr>
      </p:sp>
      <p:sp>
        <p:nvSpPr>
          <p:cNvPr id="5837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563813" y="768350"/>
            <a:ext cx="4294187" cy="7920038"/>
          </a:xfrm>
          <a:noFill/>
          <a:ln/>
        </p:spPr>
        <p:txBody>
          <a:bodyPr lIns="0" tIns="0" rIns="0" bIns="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Times New Roman" pitchFamily="18" charset="0"/>
                <a:ea typeface="Microsoft YaHei" pitchFamily="34" charset="-122"/>
              </a:rPr>
              <a:t>t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994400" y="8856663"/>
            <a:ext cx="8636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6E667E-7D61-4BAC-8F92-D00299EB924A}" type="slidenum">
              <a:rPr lang="en-US" sz="1000">
                <a:solidFill>
                  <a:srgbClr val="282828"/>
                </a:solidFill>
                <a:cs typeface="Arial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000">
              <a:solidFill>
                <a:srgbClr val="282828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-944563" y="768350"/>
            <a:ext cx="4319588" cy="3240088"/>
          </a:xfrm>
          <a:ln/>
        </p:spPr>
      </p:sp>
      <p:sp>
        <p:nvSpPr>
          <p:cNvPr id="8397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2563813" y="768350"/>
            <a:ext cx="4294187" cy="792003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994400" y="8856663"/>
            <a:ext cx="8636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41ABF1-7429-488A-99FD-DCA4C7083EEC}" type="slidenum">
              <a:rPr lang="en-US" sz="1000">
                <a:solidFill>
                  <a:srgbClr val="282828"/>
                </a:solidFill>
                <a:cs typeface="Arial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000">
              <a:solidFill>
                <a:srgbClr val="282828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71438"/>
            <a:ext cx="2060575" cy="6381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8625" y="71438"/>
            <a:ext cx="6034088" cy="63817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71426"/>
            <a:ext cx="6120679" cy="946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46538" cy="516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7563" y="1285875"/>
            <a:ext cx="4048125" cy="516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71438"/>
            <a:ext cx="2060575" cy="6381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8625" y="71438"/>
            <a:ext cx="6034088" cy="63817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4"/>
            <a:ext cx="4037013" cy="4968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12874"/>
            <a:ext cx="4038600" cy="4968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46538" cy="516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7563" y="1285875"/>
            <a:ext cx="4048125" cy="516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DADA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1438"/>
            <a:ext cx="6094412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2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47063" cy="516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0"/>
            <a:ext cx="236220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  <p:sldLayoutId id="2147483925" r:id="rId3"/>
    <p:sldLayoutId id="2147483924" r:id="rId4"/>
    <p:sldLayoutId id="2147483923" r:id="rId5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176213" indent="-176213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1795D3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531813" indent="-174625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53AD34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722313" indent="-11113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E31F3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637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0C0C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71688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288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860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432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00488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DADA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1438"/>
            <a:ext cx="6094412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2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47063" cy="516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0"/>
            <a:ext cx="236220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025" y="0"/>
            <a:ext cx="1042988" cy="104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  <p:sldLayoutId id="2147483935" r:id="rId4"/>
    <p:sldLayoutId id="2147483934" r:id="rId5"/>
    <p:sldLayoutId id="2147483933" r:id="rId6"/>
    <p:sldLayoutId id="2147483932" r:id="rId7"/>
    <p:sldLayoutId id="2147483931" r:id="rId8"/>
    <p:sldLayoutId id="2147483930" r:id="rId9"/>
    <p:sldLayoutId id="2147483929" r:id="rId10"/>
    <p:sldLayoutId id="2147483928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176213" indent="-176213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1795D3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31813" indent="-174625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53AD34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  <a:cs typeface="+mn-cs"/>
        </a:defRPr>
      </a:lvl2pPr>
      <a:lvl3pPr marL="722313" indent="-11113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E31F3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16637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0C0C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2071688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5pPr>
      <a:lvl6pPr marL="25288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6pPr>
      <a:lvl7pPr marL="29860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7pPr>
      <a:lvl8pPr marL="34432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8pPr>
      <a:lvl9pPr marL="39004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DADA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1438"/>
            <a:ext cx="6094412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72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47063" cy="516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19462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0"/>
            <a:ext cx="236220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025" y="0"/>
            <a:ext cx="1042988" cy="104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41" r:id="rId9"/>
    <p:sldLayoutId id="2147483940" r:id="rId10"/>
    <p:sldLayoutId id="2147483939" r:id="rId11"/>
  </p:sldLayoutIdLst>
  <p:transition>
    <p:pull/>
  </p:transition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176213" indent="-176213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1795D3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31813" indent="-174625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53AD34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  <a:cs typeface="+mn-cs"/>
        </a:defRPr>
      </a:lvl2pPr>
      <a:lvl3pPr marL="722313" indent="-11113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E31F3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16637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0C0C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2071688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5pPr>
      <a:lvl6pPr marL="25288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6pPr>
      <a:lvl7pPr marL="29860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7pPr>
      <a:lvl8pPr marL="34432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8pPr>
      <a:lvl9pPr marL="3900488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s@protos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protos.de/" TargetMode="External"/><Relationship Id="rId4" Type="http://schemas.openxmlformats.org/officeDocument/2006/relationships/hyperlink" Target="http://www.eclipse.org/etri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ctrTitle"/>
          </p:nvPr>
        </p:nvSpPr>
        <p:spPr>
          <a:xfrm>
            <a:off x="0" y="2679700"/>
            <a:ext cx="9144000" cy="1470025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Arial" charset="0"/>
                <a:cs typeface="Arial" charset="0"/>
              </a:rPr>
              <a:t>Model Driven SW-Development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for Embedded Systems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with Eclipse eTrice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de-DE" sz="2000" smtClean="0">
                <a:latin typeface="Arial" charset="0"/>
                <a:cs typeface="Arial" charset="0"/>
              </a:rPr>
              <a:t>Thomas Schütz</a:t>
            </a:r>
            <a:br>
              <a:rPr lang="de-DE" sz="2000" smtClean="0">
                <a:latin typeface="Arial" charset="0"/>
                <a:cs typeface="Arial" charset="0"/>
              </a:rPr>
            </a:br>
            <a:r>
              <a:rPr lang="de-DE" sz="1600" smtClean="0">
                <a:latin typeface="Arial" charset="0"/>
                <a:cs typeface="Arial" charset="0"/>
              </a:rPr>
              <a:t>Protos Software GmbH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97200"/>
            <a:ext cx="1873250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7950" y="6381750"/>
            <a:ext cx="459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de-DE">
                <a:solidFill>
                  <a:schemeClr val="tx1"/>
                </a:solidFill>
              </a:rPr>
              <a:t>Eclipse Demo Camp Beijing, June 29, 2013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53657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Diff and Merge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55675" algn="l"/>
                <a:tab pos="1870075" algn="l"/>
                <a:tab pos="2784475" algn="l"/>
                <a:tab pos="3698875" algn="l"/>
                <a:tab pos="4613275" algn="l"/>
                <a:tab pos="5527675" algn="l"/>
                <a:tab pos="6442075" algn="l"/>
                <a:tab pos="7356475" algn="l"/>
                <a:tab pos="8270875" algn="l"/>
                <a:tab pos="9185275" algn="l"/>
                <a:tab pos="10099675" algn="l"/>
              </a:tabLst>
            </a:pPr>
            <a:r>
              <a:rPr lang="en-US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Persistency based on Ascii Files enables simple Model Diff and Merge</a:t>
            </a:r>
          </a:p>
          <a:p>
            <a:pPr marL="269875" indent="-269875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55675" algn="l"/>
                <a:tab pos="1870075" algn="l"/>
                <a:tab pos="2784475" algn="l"/>
                <a:tab pos="3698875" algn="l"/>
                <a:tab pos="4613275" algn="l"/>
                <a:tab pos="5527675" algn="l"/>
                <a:tab pos="6442075" algn="l"/>
                <a:tab pos="7356475" algn="l"/>
                <a:tab pos="8270875" algn="l"/>
                <a:tab pos="9185275" algn="l"/>
                <a:tab pos="10099675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No special tooling necessary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8763000" cy="375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1403350" y="377825"/>
            <a:ext cx="51133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Structure Variants</a:t>
            </a: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86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28600" indent="-228600">
              <a:spcBef>
                <a:spcPts val="1250"/>
              </a:spcBef>
              <a:buClr>
                <a:srgbClr val="FF800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existing Actors can be combined to different applications</a:t>
            </a:r>
          </a:p>
          <a:p>
            <a:pPr marL="228600" indent="-228600">
              <a:spcBef>
                <a:spcPts val="1250"/>
              </a:spcBef>
              <a:buClr>
                <a:srgbClr val="FF800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Actors with same Ports can replace each other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09800"/>
            <a:ext cx="3875088" cy="379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43200"/>
            <a:ext cx="3492500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6"/>
          <p:cNvSpPr txBox="1">
            <a:spLocks noChangeArrowheads="1"/>
          </p:cNvSpPr>
          <p:nvPr/>
        </p:nvSpPr>
        <p:spPr bwMode="auto">
          <a:xfrm>
            <a:off x="1366838" y="115888"/>
            <a:ext cx="728345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Example: PariTec</a:t>
            </a: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Automation Control</a:t>
            </a:r>
          </a:p>
        </p:txBody>
      </p:sp>
      <p:sp>
        <p:nvSpPr>
          <p:cNvPr id="50178" name="Rectangle 19"/>
          <p:cNvSpPr>
            <a:spLocks noChangeArrowheads="1"/>
          </p:cNvSpPr>
          <p:nvPr/>
        </p:nvSpPr>
        <p:spPr bwMode="auto">
          <a:xfrm>
            <a:off x="457200" y="1268413"/>
            <a:ext cx="4330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81000" indent="-381000" defTabSz="914400">
              <a:lnSpc>
                <a:spcPct val="93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" pitchFamily="2" charset="2"/>
              <a:buNone/>
            </a:pPr>
            <a:r>
              <a:rPr lang="de-DE" sz="2800">
                <a:solidFill>
                  <a:srgbClr val="000000"/>
                </a:solidFill>
                <a:cs typeface="Arial" charset="0"/>
              </a:rPr>
              <a:t>1. smaller production system for nebulisers</a:t>
            </a:r>
          </a:p>
        </p:txBody>
      </p:sp>
      <p:sp>
        <p:nvSpPr>
          <p:cNvPr id="50179" name="Rectangle 20"/>
          <p:cNvSpPr>
            <a:spLocks noChangeArrowheads="1"/>
          </p:cNvSpPr>
          <p:nvPr/>
        </p:nvSpPr>
        <p:spPr bwMode="auto">
          <a:xfrm>
            <a:off x="457200" y="5259388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81000" indent="-381000" defTabSz="914400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" pitchFamily="2" charset="2"/>
              <a:buNone/>
            </a:pPr>
            <a:r>
              <a:rPr lang="de-DE" sz="2800">
                <a:solidFill>
                  <a:srgbClr val="000000"/>
                </a:solidFill>
                <a:cs typeface="Arial" charset="0"/>
              </a:rPr>
              <a:t>2. bigger production system for compressors</a:t>
            </a:r>
          </a:p>
        </p:txBody>
      </p:sp>
      <p:pic>
        <p:nvPicPr>
          <p:cNvPr id="50180" name="Picture 21" descr="DSC004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7647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3" descr="DSC004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732088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AutoShape 24"/>
          <p:cNvSpPr>
            <a:spLocks noChangeArrowheads="1"/>
          </p:cNvSpPr>
          <p:nvPr/>
        </p:nvSpPr>
        <p:spPr bwMode="auto">
          <a:xfrm>
            <a:off x="4572000" y="3213100"/>
            <a:ext cx="990600" cy="838200"/>
          </a:xfrm>
          <a:prstGeom prst="rightArrow">
            <a:avLst>
              <a:gd name="adj1" fmla="val 50000"/>
              <a:gd name="adj2" fmla="val 295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0184" name="Picture 25" descr="DSC004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183188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AutoShape 26"/>
          <p:cNvSpPr>
            <a:spLocks noChangeArrowheads="1"/>
          </p:cNvSpPr>
          <p:nvPr/>
        </p:nvSpPr>
        <p:spPr bwMode="auto">
          <a:xfrm>
            <a:off x="4572000" y="5335588"/>
            <a:ext cx="990600" cy="838200"/>
          </a:xfrm>
          <a:prstGeom prst="rightArrow">
            <a:avLst>
              <a:gd name="adj1" fmla="val 50000"/>
              <a:gd name="adj2" fmla="val 295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5305" name="Picture 22" descr="PariT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268413"/>
            <a:ext cx="28082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3" grpId="0" animBg="1"/>
      <p:bldP spid="501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1366838" y="115888"/>
            <a:ext cx="728345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Example: PariTec</a:t>
            </a: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From Reality to Model</a:t>
            </a:r>
          </a:p>
        </p:txBody>
      </p:sp>
      <p:pic>
        <p:nvPicPr>
          <p:cNvPr id="54278" name="Picture 6" descr="p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431958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55880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1763713" y="2924175"/>
            <a:ext cx="1655762" cy="3025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779838" y="1916113"/>
            <a:ext cx="863600" cy="3457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1908175" y="1916113"/>
            <a:ext cx="1439863" cy="40338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1835150" y="2420938"/>
            <a:ext cx="504825" cy="3024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413" y="1052513"/>
            <a:ext cx="4319587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55650" y="1484313"/>
            <a:ext cx="3960813" cy="18002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484438" y="2133600"/>
            <a:ext cx="1943100" cy="790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4716463" y="2349500"/>
            <a:ext cx="1800225" cy="3587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4356100" y="6092825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de-DE" sz="2000" b="1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372225" y="2852738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accent1"/>
                </a:solidFill>
              </a:rPr>
              <a:t>Behavior</a:t>
            </a:r>
          </a:p>
        </p:txBody>
      </p:sp>
      <p:pic>
        <p:nvPicPr>
          <p:cNvPr id="57358" name="Picture 22" descr="PariT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724400"/>
            <a:ext cx="18716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3" grpId="0" animBg="1"/>
      <p:bldP spid="54284" grpId="0" animBg="1"/>
      <p:bldP spid="54285" grpId="0" animBg="1"/>
      <p:bldP spid="54288" grpId="0" animBg="1"/>
      <p:bldP spid="54289" grpId="0" animBg="1"/>
      <p:bldP spid="54290" grpId="0" animBg="1"/>
      <p:bldP spid="54291" grpId="0"/>
      <p:bldP spid="54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83820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Eclipse </a:t>
            </a:r>
            <a:r>
              <a:rPr lang="de-DE" sz="2400" b="1">
                <a:solidFill>
                  <a:srgbClr val="000066"/>
                </a:solidFill>
                <a:ea typeface="Microsoft YaHei" pitchFamily="34" charset="-122"/>
                <a:cs typeface="Arial" charset="0"/>
              </a:rPr>
              <a:t>e</a:t>
            </a:r>
            <a:r>
              <a:rPr lang="de-DE" sz="2400" b="1">
                <a:solidFill>
                  <a:srgbClr val="EC0000"/>
                </a:solidFill>
                <a:ea typeface="Microsoft YaHei" pitchFamily="34" charset="-122"/>
                <a:cs typeface="Arial" charset="0"/>
              </a:rPr>
              <a:t>trice</a:t>
            </a: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Software Stack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9600" y="1524000"/>
            <a:ext cx="7964488" cy="4662488"/>
          </a:xfrm>
          <a:prstGeom prst="rect">
            <a:avLst/>
          </a:prstGeom>
          <a:solidFill>
            <a:srgbClr val="D9D9D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cs typeface="Arial" charset="0"/>
              </a:rPr>
              <a:t>Eclipse Open Source Projects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914400" y="5346700"/>
            <a:ext cx="7315200" cy="700088"/>
          </a:xfrm>
          <a:prstGeom prst="rect">
            <a:avLst/>
          </a:prstGeom>
          <a:solidFill>
            <a:srgbClr val="B861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cs typeface="Arial" charset="0"/>
              </a:rPr>
              <a:t>Eclipse Platform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914400" y="4343400"/>
            <a:ext cx="7315200" cy="700088"/>
          </a:xfrm>
          <a:prstGeom prst="rect">
            <a:avLst/>
          </a:prstGeom>
          <a:solidFill>
            <a:srgbClr val="DB8E3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cs typeface="Arial" charset="0"/>
              </a:rPr>
              <a:t>Eclipse Modeling Framework (EMF)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905000" y="2362200"/>
            <a:ext cx="5283200" cy="7000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cs typeface="Arial" charset="0"/>
              </a:rPr>
              <a:t>eTrice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7467600" y="2362200"/>
            <a:ext cx="762000" cy="1752600"/>
          </a:xfrm>
          <a:prstGeom prst="rect">
            <a:avLst/>
          </a:prstGeom>
          <a:solidFill>
            <a:srgbClr val="DBA26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914400" y="2362200"/>
            <a:ext cx="722313" cy="1752600"/>
          </a:xfrm>
          <a:prstGeom prst="rect">
            <a:avLst/>
          </a:prstGeom>
          <a:solidFill>
            <a:srgbClr val="DBA26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547813" y="3429000"/>
            <a:ext cx="1800225" cy="685800"/>
          </a:xfrm>
          <a:prstGeom prst="rect">
            <a:avLst/>
          </a:prstGeom>
          <a:solidFill>
            <a:srgbClr val="DBA26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Xtext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724525" y="3429000"/>
            <a:ext cx="2222500" cy="685800"/>
          </a:xfrm>
          <a:prstGeom prst="rect">
            <a:avLst/>
          </a:prstGeom>
          <a:solidFill>
            <a:srgbClr val="DBA26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Xtend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3419475" y="3429000"/>
            <a:ext cx="2232025" cy="685800"/>
          </a:xfrm>
          <a:prstGeom prst="rect">
            <a:avLst/>
          </a:prstGeom>
          <a:solidFill>
            <a:srgbClr val="DBA26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Graphiti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55451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Conclusion</a:t>
            </a: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533525" y="3981450"/>
            <a:ext cx="13620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533525" y="3981450"/>
            <a:ext cx="13620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3400" y="1462088"/>
            <a:ext cx="8151813" cy="455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66"/>
                </a:solidFill>
              </a:rPr>
              <a:t>e</a:t>
            </a:r>
            <a:r>
              <a:rPr lang="de-DE" b="1">
                <a:solidFill>
                  <a:srgbClr val="EC0000"/>
                </a:solidFill>
              </a:rPr>
              <a:t>trice</a:t>
            </a:r>
            <a:r>
              <a:rPr lang="de-DE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is a modeling toolset for eventdriven, </a:t>
            </a:r>
            <a:br>
              <a:rPr lang="en-US" b="1">
                <a:solidFill>
                  <a:srgbClr val="000000"/>
                </a:solidFill>
                <a:cs typeface="Arial" charset="0"/>
              </a:rPr>
            </a:br>
            <a:r>
              <a:rPr lang="en-US" b="1">
                <a:solidFill>
                  <a:srgbClr val="000000"/>
                </a:solidFill>
                <a:cs typeface="Arial" charset="0"/>
              </a:rPr>
              <a:t>concurrent realtime systems</a:t>
            </a:r>
            <a:endParaRPr lang="de-DE" b="1">
              <a:solidFill>
                <a:srgbClr val="000000"/>
              </a:solidFill>
              <a:cs typeface="Arial" charset="0"/>
            </a:endParaRP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the language ROOM has been specifically designed for eventdriven, concurrent realtime systems (telecommunication)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66"/>
                </a:solidFill>
              </a:rPr>
              <a:t>e</a:t>
            </a:r>
            <a:r>
              <a:rPr lang="de-DE" b="1">
                <a:solidFill>
                  <a:srgbClr val="EC0000"/>
                </a:solidFill>
              </a:rPr>
              <a:t>trice</a:t>
            </a:r>
            <a:r>
              <a:rPr lang="de-DE" b="1">
                <a:solidFill>
                  <a:srgbClr val="000000"/>
                </a:solidFill>
                <a:cs typeface="Arial" charset="0"/>
              </a:rPr>
              <a:t> can be used for various domains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it is simpler than many other tools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it can be easily extended with domain specific language extensions </a:t>
            </a:r>
            <a:br>
              <a:rPr lang="de-DE" b="1">
                <a:solidFill>
                  <a:srgbClr val="000000"/>
                </a:solidFill>
                <a:cs typeface="Arial" charset="0"/>
              </a:rPr>
            </a:br>
            <a:r>
              <a:rPr lang="de-DE" b="1">
                <a:solidFill>
                  <a:srgbClr val="000000"/>
                </a:solidFill>
                <a:cs typeface="Arial" charset="0"/>
              </a:rPr>
              <a:t>and code generators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66"/>
                </a:solidFill>
              </a:rPr>
              <a:t>e</a:t>
            </a:r>
            <a:r>
              <a:rPr lang="de-DE" b="1">
                <a:solidFill>
                  <a:srgbClr val="EC0000"/>
                </a:solidFill>
              </a:rPr>
              <a:t>trice</a:t>
            </a:r>
            <a:r>
              <a:rPr lang="de-DE" b="1">
                <a:solidFill>
                  <a:srgbClr val="000000"/>
                </a:solidFill>
              </a:rPr>
              <a:t> is completely Open Source (Eclipse Public License, EPL)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8382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Outlook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lnSpc>
                <a:spcPct val="80000"/>
              </a:lnSpc>
              <a:spcBef>
                <a:spcPts val="1125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Release 0.3 planned for Q3 2013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First prototype of C++ generator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Data configuration model 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Integration of GSOC projects:</a:t>
            </a:r>
          </a:p>
          <a:p>
            <a:pPr marL="1143000" lvl="2" indent="-228600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Detail level (expression) language</a:t>
            </a:r>
          </a:p>
          <a:p>
            <a:pPr marL="1143000" lvl="2" indent="-228600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Model checking for Statemachines</a:t>
            </a:r>
          </a:p>
          <a:p>
            <a:pPr marL="1143000" lvl="2" indent="-228600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Layouter for  graphical editors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First version of physical- and mapping model (deployment)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Consolidation of current features</a:t>
            </a:r>
          </a:p>
          <a:p>
            <a:pPr marL="360363" indent="-360363">
              <a:lnSpc>
                <a:spcPct val="80000"/>
              </a:lnSpc>
              <a:spcBef>
                <a:spcPts val="1125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Further releases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more model level debugging (state machine back animation, data inspection and manipulation and message injection )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model level support for distributed systems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more detailed documentation generator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Abstract execution for ROOM and expression language</a:t>
            </a:r>
          </a:p>
          <a:p>
            <a:pPr marL="741363" lvl="1" indent="-284163">
              <a:lnSpc>
                <a:spcPct val="80000"/>
              </a:lnSpc>
              <a:spcBef>
                <a:spcPts val="100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de-DE" sz="16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84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84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457200" y="2743200"/>
            <a:ext cx="84582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28600" indent="-227013">
              <a:spcBef>
                <a:spcPts val="1500"/>
              </a:spcBef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i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... any questions?</a:t>
            </a:r>
          </a:p>
          <a:p>
            <a:pPr marL="228600" indent="-227013">
              <a:spcBef>
                <a:spcPts val="1500"/>
              </a:spcBef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b="1" i="1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  <a:p>
            <a:pPr marL="228600" indent="-227013">
              <a:spcBef>
                <a:spcPts val="1125"/>
              </a:spcBef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Thomas Schütz		</a:t>
            </a:r>
            <a:r>
              <a:rPr lang="de-DE" b="1" i="1">
                <a:solidFill>
                  <a:schemeClr val="accent2"/>
                </a:solidFill>
                <a:ea typeface="Microsoft YaHei" pitchFamily="34" charset="-122"/>
                <a:cs typeface="Arial" charset="0"/>
              </a:rPr>
              <a:t>ts@protos.de</a:t>
            </a:r>
            <a:endParaRPr lang="de-DE" b="1" i="1">
              <a:solidFill>
                <a:schemeClr val="accent2"/>
              </a:solidFill>
              <a:ea typeface="Microsoft YaHei" pitchFamily="34" charset="-122"/>
              <a:cs typeface="Arial" charset="0"/>
              <a:hlinkClick r:id="rId3"/>
            </a:endParaRPr>
          </a:p>
          <a:p>
            <a:pPr marL="228600" indent="-227013">
              <a:spcBef>
                <a:spcPts val="1125"/>
              </a:spcBef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i="1">
              <a:solidFill>
                <a:schemeClr val="accent2"/>
              </a:solidFill>
              <a:ea typeface="Microsoft YaHei" pitchFamily="34" charset="-122"/>
              <a:cs typeface="Arial" charset="0"/>
            </a:endParaRPr>
          </a:p>
          <a:p>
            <a:pPr marL="228600" indent="-227013">
              <a:spcBef>
                <a:spcPts val="1125"/>
              </a:spcBef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 i="1">
                <a:solidFill>
                  <a:schemeClr val="accent2"/>
                </a:solidFill>
                <a:ea typeface="Microsoft YaHei" pitchFamily="34" charset="-122"/>
                <a:cs typeface="Arial" charset="0"/>
                <a:hlinkClick r:id="rId4"/>
              </a:rPr>
              <a:t>http://www.eclipse.org/etrice</a:t>
            </a:r>
          </a:p>
          <a:p>
            <a:pPr marL="228600" indent="-227013">
              <a:spcBef>
                <a:spcPts val="1125"/>
              </a:spcBef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 i="1">
                <a:solidFill>
                  <a:schemeClr val="accent2"/>
                </a:solidFill>
                <a:ea typeface="Microsoft YaHei" pitchFamily="34" charset="-122"/>
                <a:cs typeface="Arial" charset="0"/>
                <a:hlinkClick r:id="rId5"/>
              </a:rPr>
              <a:t>http://www.protos.de</a:t>
            </a:r>
            <a:endParaRPr lang="de-DE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55451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The Eclipse </a:t>
            </a:r>
            <a:r>
              <a:rPr lang="de-DE" sz="2400" b="1">
                <a:solidFill>
                  <a:srgbClr val="000066"/>
                </a:solidFill>
                <a:ea typeface="Microsoft YaHei" pitchFamily="34" charset="-122"/>
                <a:cs typeface="Arial" charset="0"/>
              </a:rPr>
              <a:t>e</a:t>
            </a:r>
            <a:r>
              <a:rPr lang="de-DE" sz="2400" b="1">
                <a:solidFill>
                  <a:srgbClr val="EC0000"/>
                </a:solidFill>
                <a:ea typeface="Microsoft YaHei" pitchFamily="34" charset="-122"/>
                <a:cs typeface="Arial" charset="0"/>
              </a:rPr>
              <a:t>trice</a:t>
            </a:r>
            <a:r>
              <a:rPr lang="en-US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 Project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33525" y="3981450"/>
            <a:ext cx="13620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533525" y="3981450"/>
            <a:ext cx="13620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3400" y="1101725"/>
            <a:ext cx="8151813" cy="455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66"/>
                </a:solidFill>
                <a:cs typeface="Arial" charset="0"/>
              </a:rPr>
              <a:t>e</a:t>
            </a:r>
            <a:r>
              <a:rPr lang="de-DE" b="1">
                <a:solidFill>
                  <a:srgbClr val="EC0000"/>
                </a:solidFill>
                <a:cs typeface="Arial" charset="0"/>
              </a:rPr>
              <a:t>trice</a:t>
            </a:r>
            <a:r>
              <a:rPr lang="de-DE" b="1">
                <a:solidFill>
                  <a:srgbClr val="000000"/>
                </a:solidFill>
                <a:cs typeface="Arial" charset="0"/>
              </a:rPr>
              <a:t> provides an implementation of the ROOM modeling language</a:t>
            </a:r>
            <a:br>
              <a:rPr lang="de-DE" b="1">
                <a:solidFill>
                  <a:srgbClr val="000000"/>
                </a:solidFill>
                <a:cs typeface="Arial" charset="0"/>
              </a:rPr>
            </a:br>
            <a:r>
              <a:rPr lang="de-DE" b="1">
                <a:solidFill>
                  <a:srgbClr val="000000"/>
                </a:solidFill>
                <a:cs typeface="Arial" charset="0"/>
              </a:rPr>
              <a:t>(Realtime Object Oriented Modeling)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official Eclipse Foundation Open Source project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codegenerators and runtime for Java, C and C++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based on industrial proven standard technologies (Eclipse, EMF, Xtext, Graphiti, ...)</a:t>
            </a:r>
          </a:p>
          <a:p>
            <a:pPr marL="354013" indent="-354013">
              <a:lnSpc>
                <a:spcPct val="140000"/>
              </a:lnSpc>
              <a:spcBef>
                <a:spcPts val="45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guiding principles</a:t>
            </a:r>
          </a:p>
          <a:p>
            <a:pPr marL="808038" lvl="1" indent="-273050">
              <a:lnSpc>
                <a:spcPct val="130000"/>
              </a:lnSpc>
              <a:spcBef>
                <a:spcPts val="450"/>
              </a:spcBef>
              <a:buClr>
                <a:srgbClr val="787878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extensibility</a:t>
            </a:r>
          </a:p>
          <a:p>
            <a:pPr marL="808038" lvl="1" indent="-273050">
              <a:lnSpc>
                <a:spcPct val="130000"/>
              </a:lnSpc>
              <a:spcBef>
                <a:spcPts val="450"/>
              </a:spcBef>
              <a:buClr>
                <a:srgbClr val="787878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conceptual integrity</a:t>
            </a:r>
          </a:p>
          <a:p>
            <a:pPr marL="808038" lvl="1" indent="-273050">
              <a:lnSpc>
                <a:spcPct val="130000"/>
              </a:lnSpc>
              <a:spcBef>
                <a:spcPts val="450"/>
              </a:spcBef>
              <a:buClr>
                <a:srgbClr val="787878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b="1">
                <a:solidFill>
                  <a:srgbClr val="FF0000"/>
                </a:solidFill>
                <a:cs typeface="Arial" charset="0"/>
              </a:rPr>
              <a:t>simplicity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0" y="5481638"/>
            <a:ext cx="6905625" cy="1042987"/>
          </a:xfrm>
          <a:prstGeom prst="rect">
            <a:avLst/>
          </a:prstGeom>
          <a:solidFill>
            <a:srgbClr val="DAD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4013" indent="-354013">
              <a:lnSpc>
                <a:spcPct val="14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sz="2400" b="1" i="1">
                <a:solidFill>
                  <a:srgbClr val="000066"/>
                </a:solidFill>
                <a:cs typeface="Arial" charset="0"/>
              </a:rPr>
              <a:t>e</a:t>
            </a:r>
            <a:r>
              <a:rPr lang="de-DE" sz="2400" b="1" i="1">
                <a:solidFill>
                  <a:srgbClr val="EC0000"/>
                </a:solidFill>
                <a:cs typeface="Arial" charset="0"/>
              </a:rPr>
              <a:t>trice</a:t>
            </a:r>
            <a:r>
              <a:rPr lang="en-US" sz="2400" b="1" i="1">
                <a:solidFill>
                  <a:srgbClr val="000000"/>
                </a:solidFill>
                <a:cs typeface="Arial" charset="0"/>
              </a:rPr>
              <a:t> is a Modeling Toolset for eventdriven, </a:t>
            </a:r>
            <a:br>
              <a:rPr lang="en-US" sz="2400" b="1" i="1">
                <a:solidFill>
                  <a:srgbClr val="000000"/>
                </a:solidFill>
                <a:cs typeface="Arial" charset="0"/>
              </a:rPr>
            </a:br>
            <a:r>
              <a:rPr lang="en-US" sz="2400" b="1" i="1">
                <a:solidFill>
                  <a:srgbClr val="000000"/>
                </a:solidFill>
                <a:cs typeface="Arial" charset="0"/>
              </a:rPr>
              <a:t>concurrent realtime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54371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Why ROOM and not UML2?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5800" y="6019800"/>
            <a:ext cx="2819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81000" indent="-379413">
              <a:spcBef>
                <a:spcPts val="1500"/>
              </a:spcBef>
              <a:buSzPct val="100000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</a:tabLst>
            </a:pPr>
            <a:r>
              <a:rPr lang="de-DE" sz="2400">
                <a:solidFill>
                  <a:srgbClr val="000000"/>
                </a:solidFill>
                <a:cs typeface="Arial" charset="0"/>
              </a:rPr>
              <a:t>UML2 Meta Model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153400" cy="3933825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413375" y="5943600"/>
            <a:ext cx="30781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ROOM Meta Model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1619250"/>
            <a:ext cx="6400800" cy="4160838"/>
          </a:xfrm>
          <a:prstGeom prst="rect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3495" name="Freeform 7"/>
          <p:cNvSpPr>
            <a:spLocks/>
          </p:cNvSpPr>
          <p:nvPr/>
        </p:nvSpPr>
        <p:spPr bwMode="auto">
          <a:xfrm>
            <a:off x="4572000" y="3505200"/>
            <a:ext cx="1447800" cy="2590800"/>
          </a:xfrm>
          <a:custGeom>
            <a:avLst/>
            <a:gdLst/>
            <a:ahLst/>
            <a:cxnLst>
              <a:cxn ang="0">
                <a:pos x="4022" y="7196"/>
              </a:cxn>
              <a:cxn ang="0">
                <a:pos x="0" y="0"/>
              </a:cxn>
            </a:cxnLst>
            <a:rect l="0" t="0" r="r" b="b"/>
            <a:pathLst>
              <a:path w="4023" h="7197">
                <a:moveTo>
                  <a:pt x="4022" y="7196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>
            <a:off x="1143000" y="5638800"/>
            <a:ext cx="228600" cy="457200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635" y="0"/>
              </a:cxn>
            </a:cxnLst>
            <a:rect l="0" t="0" r="r" b="b"/>
            <a:pathLst>
              <a:path w="636" h="1271">
                <a:moveTo>
                  <a:pt x="0" y="1270"/>
                </a:moveTo>
                <a:lnTo>
                  <a:pt x="635" y="0"/>
                </a:lnTo>
              </a:path>
            </a:pathLst>
          </a:cu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293813" y="963613"/>
            <a:ext cx="625792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54013" indent="-354013">
              <a:buClr>
                <a:srgbClr val="FF0000"/>
              </a:buClr>
              <a:buSzPct val="100000"/>
              <a:buFont typeface="Wingdings" pitchFamily="2" charset="2"/>
              <a:buChar char="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de-DE" sz="2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it‘s all about reduction of complexity !!!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39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to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78232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ROOM: Basic Features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" y="1358900"/>
            <a:ext cx="4475163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Structure Modeling: Hierarchical </a:t>
            </a:r>
            <a:r>
              <a:rPr lang="en-US">
                <a:solidFill>
                  <a:srgbClr val="FF0000"/>
                </a:solidFill>
                <a:ea typeface="Microsoft YaHei" pitchFamily="34" charset="-122"/>
                <a:cs typeface="Arial" charset="0"/>
              </a:rPr>
              <a:t>Actor</a:t>
            </a: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 structures supporting component building</a:t>
            </a:r>
          </a:p>
          <a:p>
            <a:pPr marL="742950" lvl="1" indent="-285750"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containment </a:t>
            </a:r>
          </a:p>
          <a:p>
            <a:pPr marL="742950" lvl="1" indent="-285750"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layering</a:t>
            </a:r>
          </a:p>
          <a:p>
            <a:pPr marL="228600" indent="-228600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Communication/Interfaces: </a:t>
            </a:r>
            <a:r>
              <a:rPr lang="en-US">
                <a:solidFill>
                  <a:srgbClr val="FF0000"/>
                </a:solidFill>
              </a:rPr>
              <a:t>Protocols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>
                <a:solidFill>
                  <a:srgbClr val="FF0000"/>
                </a:solidFill>
              </a:rPr>
              <a:t>Ports</a:t>
            </a:r>
          </a:p>
          <a:p>
            <a:pPr marL="228600" indent="-228600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Behavior Modeling: Hierarchical finite state machines (</a:t>
            </a:r>
            <a:r>
              <a:rPr lang="en-US">
                <a:solidFill>
                  <a:srgbClr val="FF0000"/>
                </a:solidFill>
                <a:ea typeface="Microsoft YaHei" pitchFamily="34" charset="-122"/>
                <a:cs typeface="Arial" charset="0"/>
              </a:rPr>
              <a:t>FSMs</a:t>
            </a: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) </a:t>
            </a:r>
            <a:b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</a:br>
            <a:r>
              <a:rPr lang="en-US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for the event driven behavior</a:t>
            </a:r>
          </a:p>
          <a:p>
            <a:pPr marL="228600" indent="-228600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Deployment: Decoupling of Actors by Ports enable free </a:t>
            </a:r>
            <a:r>
              <a:rPr lang="en-US">
                <a:solidFill>
                  <a:srgbClr val="FF0000"/>
                </a:solidFill>
              </a:rPr>
              <a:t>deployment</a:t>
            </a:r>
            <a:r>
              <a:rPr lang="en-US">
                <a:solidFill>
                  <a:srgbClr val="000000"/>
                </a:solidFill>
              </a:rPr>
              <a:t> of Actors on Threads and Nodes </a:t>
            </a:r>
          </a:p>
          <a:p>
            <a:pPr marL="228600" indent="-228600">
              <a:spcBef>
                <a:spcPts val="1250"/>
              </a:spcBef>
              <a:buClr>
                <a:srgbClr val="808080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Microsoft YaHei" pitchFamily="34" charset="-122"/>
              </a:rPr>
              <a:t>Reuse/Variants: Inheritance for Structure, Behavior (</a:t>
            </a:r>
            <a:r>
              <a:rPr lang="en-US">
                <a:solidFill>
                  <a:srgbClr val="000000"/>
                </a:solidFill>
              </a:rPr>
              <a:t>FSMs</a:t>
            </a:r>
            <a:r>
              <a:rPr lang="en-US">
                <a:solidFill>
                  <a:srgbClr val="000000"/>
                </a:solidFill>
                <a:ea typeface="Microsoft YaHei" pitchFamily="34" charset="-122"/>
              </a:rPr>
              <a:t>) and Protocols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1052513"/>
            <a:ext cx="1454150" cy="17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3644900"/>
            <a:ext cx="1296988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125538"/>
            <a:ext cx="1511300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7188" y="3573463"/>
            <a:ext cx="1439862" cy="108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6443663" y="1773238"/>
            <a:ext cx="1008062" cy="863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6227763" y="4221163"/>
            <a:ext cx="1295400" cy="1444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636838"/>
            <a:ext cx="19431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45" name="Freeform 9"/>
          <p:cNvSpPr>
            <a:spLocks/>
          </p:cNvSpPr>
          <p:nvPr/>
        </p:nvSpPr>
        <p:spPr bwMode="auto">
          <a:xfrm flipH="1" flipV="1">
            <a:off x="8243888" y="1557338"/>
            <a:ext cx="73025" cy="1079500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" name="Freeform 9"/>
          <p:cNvSpPr>
            <a:spLocks/>
          </p:cNvSpPr>
          <p:nvPr/>
        </p:nvSpPr>
        <p:spPr bwMode="auto">
          <a:xfrm flipV="1">
            <a:off x="8316913" y="1916113"/>
            <a:ext cx="71437" cy="720725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65556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3175" y="4797425"/>
            <a:ext cx="4060825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Freeform 9"/>
          <p:cNvSpPr>
            <a:spLocks/>
          </p:cNvSpPr>
          <p:nvPr/>
        </p:nvSpPr>
        <p:spPr bwMode="auto">
          <a:xfrm>
            <a:off x="4643438" y="1557338"/>
            <a:ext cx="649287" cy="71437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 flipV="1">
            <a:off x="4572000" y="3068638"/>
            <a:ext cx="2376488" cy="73025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 flipV="1">
            <a:off x="3059113" y="3860800"/>
            <a:ext cx="2376487" cy="215900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3563938" y="5157788"/>
            <a:ext cx="1512887" cy="358775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5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  <p:bldP spid="1434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61579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eTrice Toolchain</a:t>
            </a:r>
          </a:p>
        </p:txBody>
      </p:sp>
      <p:pic>
        <p:nvPicPr>
          <p:cNvPr id="46086" name="Picture 6" descr="Verhal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196975"/>
            <a:ext cx="15843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96975"/>
            <a:ext cx="20875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AutoShape 13"/>
          <p:cNvSpPr>
            <a:spLocks noChangeArrowheads="1"/>
          </p:cNvSpPr>
          <p:nvPr/>
        </p:nvSpPr>
        <p:spPr bwMode="auto">
          <a:xfrm>
            <a:off x="1187450" y="2924175"/>
            <a:ext cx="3024188" cy="1152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66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cs typeface="Arial" charset="0"/>
              </a:rPr>
              <a:t>generate</a:t>
            </a:r>
          </a:p>
        </p:txBody>
      </p:sp>
      <p:pic>
        <p:nvPicPr>
          <p:cNvPr id="46090" name="Picture 10" descr="SourceC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344988"/>
            <a:ext cx="2087563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Codegenera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00525"/>
            <a:ext cx="17287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196975"/>
            <a:ext cx="2449513" cy="15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94" name="Text Box 3"/>
          <p:cNvSpPr txBox="1">
            <a:spLocks noChangeArrowheads="1"/>
          </p:cNvSpPr>
          <p:nvPr/>
        </p:nvSpPr>
        <p:spPr bwMode="auto">
          <a:xfrm>
            <a:off x="971550" y="2420938"/>
            <a:ext cx="1600200" cy="306387"/>
          </a:xfrm>
          <a:prstGeom prst="rect">
            <a:avLst/>
          </a:prstGeom>
          <a:solidFill>
            <a:srgbClr val="757575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>
                <a:solidFill>
                  <a:srgbClr val="FFFFFF"/>
                </a:solidFill>
                <a:cs typeface="Arial" charset="0"/>
              </a:rPr>
              <a:t>Structure Model</a:t>
            </a:r>
          </a:p>
        </p:txBody>
      </p:sp>
      <p:sp>
        <p:nvSpPr>
          <p:cNvPr id="46095" name="Text Box 3"/>
          <p:cNvSpPr txBox="1">
            <a:spLocks noChangeArrowheads="1"/>
          </p:cNvSpPr>
          <p:nvPr/>
        </p:nvSpPr>
        <p:spPr bwMode="auto">
          <a:xfrm>
            <a:off x="3060700" y="2420938"/>
            <a:ext cx="1439863" cy="306387"/>
          </a:xfrm>
          <a:prstGeom prst="rect">
            <a:avLst/>
          </a:prstGeom>
          <a:solidFill>
            <a:srgbClr val="757575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>
                <a:solidFill>
                  <a:srgbClr val="FFFFFF"/>
                </a:solidFill>
                <a:cs typeface="Arial" charset="0"/>
              </a:rPr>
              <a:t>Behavior Model</a:t>
            </a:r>
          </a:p>
        </p:txBody>
      </p:sp>
      <p:sp>
        <p:nvSpPr>
          <p:cNvPr id="46096" name="Text Box 3"/>
          <p:cNvSpPr txBox="1">
            <a:spLocks noChangeArrowheads="1"/>
          </p:cNvSpPr>
          <p:nvPr/>
        </p:nvSpPr>
        <p:spPr bwMode="auto">
          <a:xfrm>
            <a:off x="2195513" y="5424488"/>
            <a:ext cx="1600200" cy="306387"/>
          </a:xfrm>
          <a:prstGeom prst="rect">
            <a:avLst/>
          </a:prstGeom>
          <a:solidFill>
            <a:srgbClr val="757575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>
                <a:solidFill>
                  <a:srgbClr val="FFFFFF"/>
                </a:solidFill>
                <a:cs typeface="Arial" charset="0"/>
              </a:rPr>
              <a:t>Source Code</a:t>
            </a:r>
          </a:p>
        </p:txBody>
      </p:sp>
      <p:sp>
        <p:nvSpPr>
          <p:cNvPr id="46097" name="Text Box 3"/>
          <p:cNvSpPr txBox="1">
            <a:spLocks noChangeArrowheads="1"/>
          </p:cNvSpPr>
          <p:nvPr/>
        </p:nvSpPr>
        <p:spPr bwMode="auto">
          <a:xfrm>
            <a:off x="179388" y="5424488"/>
            <a:ext cx="1600200" cy="306387"/>
          </a:xfrm>
          <a:prstGeom prst="rect">
            <a:avLst/>
          </a:prstGeom>
          <a:solidFill>
            <a:srgbClr val="757575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>
                <a:solidFill>
                  <a:srgbClr val="FFFFFF"/>
                </a:solidFill>
                <a:cs typeface="Arial" charset="0"/>
              </a:rPr>
              <a:t>Runtime Library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403350" y="4560888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de-DE" sz="6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46099" name="AutoShape 13"/>
          <p:cNvSpPr>
            <a:spLocks noChangeArrowheads="1"/>
          </p:cNvSpPr>
          <p:nvPr/>
        </p:nvSpPr>
        <p:spPr bwMode="auto">
          <a:xfrm rot="-5400000">
            <a:off x="3312319" y="4545807"/>
            <a:ext cx="3024187" cy="107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6600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vert="eaVert" lIns="90000" tIns="46800" rIns="90000" bIns="46800" anchor="ctr"/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4284663" y="4725988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de-DE">
                <a:solidFill>
                  <a:srgbClr val="000000"/>
                </a:solidFill>
              </a:rPr>
              <a:t>compile</a:t>
            </a:r>
          </a:p>
          <a:p>
            <a:pPr defTabSz="914400"/>
            <a:r>
              <a:rPr lang="de-DE">
                <a:solidFill>
                  <a:srgbClr val="000000"/>
                </a:solidFill>
              </a:rPr>
              <a:t>deploy</a:t>
            </a:r>
          </a:p>
        </p:txBody>
      </p:sp>
      <p:pic>
        <p:nvPicPr>
          <p:cNvPr id="46102" name="Picture 22" descr="ExpBoard_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848100"/>
            <a:ext cx="273526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AutoShape 13"/>
          <p:cNvSpPr>
            <a:spLocks noChangeArrowheads="1"/>
          </p:cNvSpPr>
          <p:nvPr/>
        </p:nvSpPr>
        <p:spPr bwMode="auto">
          <a:xfrm rot="10800000">
            <a:off x="5508625" y="2997200"/>
            <a:ext cx="3024188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66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588125" y="32131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de-DE">
                <a:solidFill>
                  <a:schemeClr val="tx1"/>
                </a:solidFill>
              </a:rPr>
              <a:t>debug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4" grpId="0" animBg="1"/>
      <p:bldP spid="46095" grpId="0" animBg="1"/>
      <p:bldP spid="46096" grpId="0" animBg="1"/>
      <p:bldP spid="46097" grpId="0" animBg="1"/>
      <p:bldP spid="46098" grpId="0"/>
      <p:bldP spid="46099" grpId="0" animBg="1"/>
      <p:bldP spid="46100" grpId="0"/>
      <p:bldP spid="46103" grpId="0" animBg="1"/>
      <p:bldP spid="46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2513013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de-DE" sz="24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hierarchical components called </a:t>
            </a:r>
            <a:r>
              <a:rPr lang="de-DE" sz="2400">
                <a:solidFill>
                  <a:srgbClr val="0000FF"/>
                </a:solidFill>
                <a:ea typeface="Microsoft YaHei" pitchFamily="34" charset="-122"/>
                <a:cs typeface="Arial" charset="0"/>
              </a:rPr>
              <a:t>Actor</a:t>
            </a:r>
            <a:r>
              <a:rPr lang="de-DE" sz="24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s define the structure of a system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366838" y="377825"/>
            <a:ext cx="61309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ROOM Editors: Actors &amp; Ports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5105400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>
                <a:solidFill>
                  <a:srgbClr val="0000FF"/>
                </a:solidFill>
                <a:cs typeface="Arial" charset="0"/>
              </a:rPr>
              <a:t>Port</a:t>
            </a:r>
            <a:r>
              <a:rPr lang="de-DE" sz="2400">
                <a:solidFill>
                  <a:srgbClr val="000000"/>
                </a:solidFill>
                <a:cs typeface="Arial" charset="0"/>
              </a:rPr>
              <a:t>s are the only Interfaces of an actor and define a specific role in its environment.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2590800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427413" y="1752600"/>
            <a:ext cx="213518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cs typeface="Arial" charset="0"/>
              </a:rPr>
              <a:t>Graphical Editors</a:t>
            </a:r>
          </a:p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cs typeface="Arial" charset="0"/>
              </a:rPr>
              <a:t>(Graphiti)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248400" y="1752600"/>
            <a:ext cx="18764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cs typeface="Arial" charset="0"/>
              </a:rPr>
              <a:t>Textual Editors</a:t>
            </a:r>
          </a:p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cs typeface="Arial" charset="0"/>
              </a:rPr>
              <a:t>(XText)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514600"/>
            <a:ext cx="33528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8" name="Freeform 10"/>
          <p:cNvSpPr>
            <a:spLocks noChangeArrowheads="1"/>
          </p:cNvSpPr>
          <p:nvPr/>
        </p:nvSpPr>
        <p:spPr bwMode="auto">
          <a:xfrm>
            <a:off x="2514600" y="2895600"/>
            <a:ext cx="533400" cy="1295400"/>
          </a:xfrm>
          <a:custGeom>
            <a:avLst/>
            <a:gdLst>
              <a:gd name="T0" fmla="*/ 0 w 1483"/>
              <a:gd name="T1" fmla="*/ 2147483647 h 3600"/>
              <a:gd name="T2" fmla="*/ 2147483647 w 1483"/>
              <a:gd name="T3" fmla="*/ 0 h 3600"/>
              <a:gd name="T4" fmla="*/ 0 60000 65536"/>
              <a:gd name="T5" fmla="*/ 0 60000 65536"/>
              <a:gd name="T6" fmla="*/ 0 w 1483"/>
              <a:gd name="T7" fmla="*/ 0 h 3600"/>
              <a:gd name="T8" fmla="*/ 1483 w 1483"/>
              <a:gd name="T9" fmla="*/ 3600 h 3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3" h="3600">
                <a:moveTo>
                  <a:pt x="0" y="3599"/>
                </a:moveTo>
                <a:lnTo>
                  <a:pt x="1482" y="0"/>
                </a:lnTo>
              </a:path>
            </a:pathLst>
          </a:custGeom>
          <a:noFill/>
          <a:ln w="2556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9" name="Freeform 11"/>
          <p:cNvSpPr>
            <a:spLocks noChangeArrowheads="1"/>
          </p:cNvSpPr>
          <p:nvPr/>
        </p:nvSpPr>
        <p:spPr bwMode="auto">
          <a:xfrm>
            <a:off x="2514600" y="4648200"/>
            <a:ext cx="533400" cy="76200"/>
          </a:xfrm>
          <a:custGeom>
            <a:avLst/>
            <a:gdLst>
              <a:gd name="T0" fmla="*/ 0 w 1483"/>
              <a:gd name="T1" fmla="*/ 2147483647 h 212"/>
              <a:gd name="T2" fmla="*/ 2147483647 w 1483"/>
              <a:gd name="T3" fmla="*/ 0 h 212"/>
              <a:gd name="T4" fmla="*/ 0 60000 65536"/>
              <a:gd name="T5" fmla="*/ 0 60000 65536"/>
              <a:gd name="T6" fmla="*/ 0 w 1483"/>
              <a:gd name="T7" fmla="*/ 0 h 212"/>
              <a:gd name="T8" fmla="*/ 1483 w 1483"/>
              <a:gd name="T9" fmla="*/ 212 h 2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3" h="212">
                <a:moveTo>
                  <a:pt x="0" y="211"/>
                </a:moveTo>
                <a:lnTo>
                  <a:pt x="1482" y="0"/>
                </a:lnTo>
              </a:path>
            </a:pathLst>
          </a:custGeom>
          <a:noFill/>
          <a:ln w="2556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4343400" y="2819400"/>
            <a:ext cx="2514600" cy="381000"/>
          </a:xfrm>
          <a:custGeom>
            <a:avLst/>
            <a:gdLst>
              <a:gd name="T0" fmla="*/ 0 w 6986"/>
              <a:gd name="T1" fmla="*/ 0 h 1059"/>
              <a:gd name="T2" fmla="*/ 2147483647 w 6986"/>
              <a:gd name="T3" fmla="*/ 2147483647 h 1059"/>
              <a:gd name="T4" fmla="*/ 0 60000 65536"/>
              <a:gd name="T5" fmla="*/ 0 60000 65536"/>
              <a:gd name="T6" fmla="*/ 0 w 6986"/>
              <a:gd name="T7" fmla="*/ 0 h 1059"/>
              <a:gd name="T8" fmla="*/ 6986 w 698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86" h="1059">
                <a:moveTo>
                  <a:pt x="0" y="0"/>
                </a:moveTo>
                <a:lnTo>
                  <a:pt x="6985" y="1058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5562600" y="2895600"/>
            <a:ext cx="609600" cy="1588"/>
          </a:xfrm>
          <a:custGeom>
            <a:avLst/>
            <a:gdLst>
              <a:gd name="T0" fmla="*/ 0 w 1694"/>
              <a:gd name="T1" fmla="*/ 0 h 1"/>
              <a:gd name="T2" fmla="*/ 2147483647 w 1694"/>
              <a:gd name="T3" fmla="*/ 0 h 1"/>
              <a:gd name="T4" fmla="*/ 0 60000 65536"/>
              <a:gd name="T5" fmla="*/ 0 60000 65536"/>
              <a:gd name="T6" fmla="*/ 0 w 1694"/>
              <a:gd name="T7" fmla="*/ 0 h 1"/>
              <a:gd name="T8" fmla="*/ 1694 w 169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94" h="1">
                <a:moveTo>
                  <a:pt x="0" y="0"/>
                </a:moveTo>
                <a:lnTo>
                  <a:pt x="1693" y="0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4648200" y="3276600"/>
            <a:ext cx="2209800" cy="762000"/>
          </a:xfrm>
          <a:custGeom>
            <a:avLst/>
            <a:gdLst>
              <a:gd name="T0" fmla="*/ 0 w 6139"/>
              <a:gd name="T1" fmla="*/ 0 h 2117"/>
              <a:gd name="T2" fmla="*/ 2147483647 w 6139"/>
              <a:gd name="T3" fmla="*/ 2147483647 h 2117"/>
              <a:gd name="T4" fmla="*/ 0 60000 65536"/>
              <a:gd name="T5" fmla="*/ 0 60000 65536"/>
              <a:gd name="T6" fmla="*/ 0 w 6139"/>
              <a:gd name="T7" fmla="*/ 0 h 2117"/>
              <a:gd name="T8" fmla="*/ 6139 w 6139"/>
              <a:gd name="T9" fmla="*/ 2117 h 2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39" h="2117">
                <a:moveTo>
                  <a:pt x="0" y="0"/>
                </a:moveTo>
                <a:lnTo>
                  <a:pt x="6138" y="211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5029200" y="4114800"/>
            <a:ext cx="1828800" cy="228600"/>
          </a:xfrm>
          <a:custGeom>
            <a:avLst/>
            <a:gdLst>
              <a:gd name="T0" fmla="*/ 0 w 5081"/>
              <a:gd name="T1" fmla="*/ 0 h 636"/>
              <a:gd name="T2" fmla="*/ 2147483647 w 5081"/>
              <a:gd name="T3" fmla="*/ 2147483647 h 636"/>
              <a:gd name="T4" fmla="*/ 0 60000 65536"/>
              <a:gd name="T5" fmla="*/ 0 60000 65536"/>
              <a:gd name="T6" fmla="*/ 0 w 5081"/>
              <a:gd name="T7" fmla="*/ 0 h 636"/>
              <a:gd name="T8" fmla="*/ 5081 w 5081"/>
              <a:gd name="T9" fmla="*/ 636 h 6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1" h="636">
                <a:moveTo>
                  <a:pt x="0" y="0"/>
                </a:moveTo>
                <a:lnTo>
                  <a:pt x="5080" y="635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4648200" y="3581400"/>
            <a:ext cx="2209800" cy="1066800"/>
          </a:xfrm>
          <a:custGeom>
            <a:avLst/>
            <a:gdLst>
              <a:gd name="T0" fmla="*/ 0 w 6139"/>
              <a:gd name="T1" fmla="*/ 0 h 2965"/>
              <a:gd name="T2" fmla="*/ 2147483647 w 6139"/>
              <a:gd name="T3" fmla="*/ 2147483647 h 2965"/>
              <a:gd name="T4" fmla="*/ 0 60000 65536"/>
              <a:gd name="T5" fmla="*/ 0 60000 65536"/>
              <a:gd name="T6" fmla="*/ 0 w 6139"/>
              <a:gd name="T7" fmla="*/ 0 h 2965"/>
              <a:gd name="T8" fmla="*/ 6139 w 6139"/>
              <a:gd name="T9" fmla="*/ 2965 h 29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39" h="2965">
                <a:moveTo>
                  <a:pt x="0" y="0"/>
                </a:moveTo>
                <a:lnTo>
                  <a:pt x="6138" y="2964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57200" y="5943600"/>
            <a:ext cx="8458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57188" indent="-357188">
              <a:spcBef>
                <a:spcPts val="1500"/>
              </a:spcBef>
              <a:buClr>
                <a:srgbClr val="FF0000"/>
              </a:buClr>
              <a:buSzPct val="100000"/>
              <a:buFont typeface="Wingdings" pitchFamily="2" charset="2"/>
              <a:buChar char=""/>
              <a:tabLst>
                <a:tab pos="357188" algn="l"/>
                <a:tab pos="1271588" algn="l"/>
                <a:tab pos="2185988" algn="l"/>
                <a:tab pos="3100388" algn="l"/>
                <a:tab pos="4014788" algn="l"/>
                <a:tab pos="4929188" algn="l"/>
                <a:tab pos="5843588" algn="l"/>
                <a:tab pos="6757988" algn="l"/>
                <a:tab pos="7672388" algn="l"/>
                <a:tab pos="8586788" algn="l"/>
                <a:tab pos="9501188" algn="l"/>
                <a:tab pos="10415588" algn="l"/>
              </a:tabLst>
            </a:pPr>
            <a:r>
              <a:rPr lang="de-DE" sz="2400">
                <a:solidFill>
                  <a:srgbClr val="000000"/>
                </a:solidFill>
                <a:cs typeface="Arial" charset="0"/>
              </a:rPr>
              <a:t>Models can be edited with graphical or textual editors</a:t>
            </a:r>
          </a:p>
        </p:txBody>
      </p:sp>
      <p:sp>
        <p:nvSpPr>
          <p:cNvPr id="12306" name="Freeform 18"/>
          <p:cNvSpPr>
            <a:spLocks noChangeArrowheads="1"/>
          </p:cNvSpPr>
          <p:nvPr/>
        </p:nvSpPr>
        <p:spPr bwMode="auto">
          <a:xfrm>
            <a:off x="2286000" y="1524000"/>
            <a:ext cx="2895600" cy="762000"/>
          </a:xfrm>
          <a:custGeom>
            <a:avLst/>
            <a:gdLst>
              <a:gd name="T0" fmla="*/ 0 w 8044"/>
              <a:gd name="T1" fmla="*/ 2147483647 h 2118"/>
              <a:gd name="T2" fmla="*/ 2147483647 w 8044"/>
              <a:gd name="T3" fmla="*/ 0 h 2118"/>
              <a:gd name="T4" fmla="*/ 0 60000 65536"/>
              <a:gd name="T5" fmla="*/ 0 60000 65536"/>
              <a:gd name="T6" fmla="*/ 0 w 8044"/>
              <a:gd name="T7" fmla="*/ 0 h 2118"/>
              <a:gd name="T8" fmla="*/ 8044 w 8044"/>
              <a:gd name="T9" fmla="*/ 2118 h 2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44" h="2118">
                <a:moveTo>
                  <a:pt x="0" y="2117"/>
                </a:moveTo>
                <a:lnTo>
                  <a:pt x="8043" y="0"/>
                </a:lnTo>
              </a:path>
            </a:pathLst>
          </a:custGeom>
          <a:noFill/>
          <a:ln w="2556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07" name="Freeform 19"/>
          <p:cNvSpPr>
            <a:spLocks noChangeArrowheads="1"/>
          </p:cNvSpPr>
          <p:nvPr/>
        </p:nvSpPr>
        <p:spPr bwMode="auto">
          <a:xfrm>
            <a:off x="838200" y="4191000"/>
            <a:ext cx="838200" cy="990600"/>
          </a:xfrm>
          <a:custGeom>
            <a:avLst/>
            <a:gdLst>
              <a:gd name="T0" fmla="*/ 0 w 2330"/>
              <a:gd name="T1" fmla="*/ 2147483647 h 2752"/>
              <a:gd name="T2" fmla="*/ 2147483647 w 2330"/>
              <a:gd name="T3" fmla="*/ 0 h 2752"/>
              <a:gd name="T4" fmla="*/ 0 60000 65536"/>
              <a:gd name="T5" fmla="*/ 0 60000 65536"/>
              <a:gd name="T6" fmla="*/ 0 w 2330"/>
              <a:gd name="T7" fmla="*/ 0 h 2752"/>
              <a:gd name="T8" fmla="*/ 2330 w 2330"/>
              <a:gd name="T9" fmla="*/ 2752 h 2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30" h="2752">
                <a:moveTo>
                  <a:pt x="0" y="2751"/>
                </a:moveTo>
                <a:lnTo>
                  <a:pt x="2329" y="0"/>
                </a:lnTo>
              </a:path>
            </a:pathLst>
          </a:custGeom>
          <a:noFill/>
          <a:ln w="2556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6" grpId="0" animBg="1"/>
      <p:bldP spid="123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3124200" cy="235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365625"/>
            <a:ext cx="3048000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366838" y="377825"/>
            <a:ext cx="54371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ROOM Editors: Statemachines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458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de-DE" sz="24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hierarchical </a:t>
            </a:r>
            <a:r>
              <a:rPr lang="de-DE" sz="2400">
                <a:solidFill>
                  <a:srgbClr val="0000FF"/>
                </a:solidFill>
                <a:ea typeface="Microsoft YaHei" pitchFamily="34" charset="-122"/>
                <a:cs typeface="Arial" charset="0"/>
              </a:rPr>
              <a:t>Statemachine</a:t>
            </a:r>
            <a:r>
              <a:rPr lang="de-DE" sz="24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s define the dynamical behaviour of Actors</a:t>
            </a:r>
          </a:p>
        </p:txBody>
      </p:sp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762000" y="3733800"/>
            <a:ext cx="838200" cy="685800"/>
          </a:xfrm>
          <a:custGeom>
            <a:avLst/>
            <a:gdLst>
              <a:gd name="T0" fmla="*/ 0 w 2329"/>
              <a:gd name="T1" fmla="*/ 2147483647 h 1906"/>
              <a:gd name="T2" fmla="*/ 2147483647 w 2329"/>
              <a:gd name="T3" fmla="*/ 0 h 1906"/>
              <a:gd name="T4" fmla="*/ 0 60000 65536"/>
              <a:gd name="T5" fmla="*/ 0 60000 65536"/>
              <a:gd name="T6" fmla="*/ 0 w 2329"/>
              <a:gd name="T7" fmla="*/ 0 h 1906"/>
              <a:gd name="T8" fmla="*/ 2329 w 2329"/>
              <a:gd name="T9" fmla="*/ 1906 h 19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9" h="1906">
                <a:moveTo>
                  <a:pt x="0" y="1905"/>
                </a:moveTo>
                <a:lnTo>
                  <a:pt x="2328" y="0"/>
                </a:lnTo>
              </a:path>
            </a:pathLst>
          </a:custGeom>
          <a:noFill/>
          <a:ln w="1908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2362200" y="3733800"/>
            <a:ext cx="1143000" cy="685800"/>
          </a:xfrm>
          <a:custGeom>
            <a:avLst/>
            <a:gdLst>
              <a:gd name="T0" fmla="*/ 0 w 3176"/>
              <a:gd name="T1" fmla="*/ 0 h 1906"/>
              <a:gd name="T2" fmla="*/ 2147483647 w 3176"/>
              <a:gd name="T3" fmla="*/ 2147483647 h 1906"/>
              <a:gd name="T4" fmla="*/ 0 60000 65536"/>
              <a:gd name="T5" fmla="*/ 0 60000 65536"/>
              <a:gd name="T6" fmla="*/ 0 w 3176"/>
              <a:gd name="T7" fmla="*/ 0 h 1906"/>
              <a:gd name="T8" fmla="*/ 3176 w 3176"/>
              <a:gd name="T9" fmla="*/ 1906 h 19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76" h="1906">
                <a:moveTo>
                  <a:pt x="0" y="0"/>
                </a:moveTo>
                <a:lnTo>
                  <a:pt x="3175" y="1905"/>
                </a:lnTo>
              </a:path>
            </a:pathLst>
          </a:custGeom>
          <a:noFill/>
          <a:ln w="1908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438400"/>
            <a:ext cx="4572000" cy="329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Freeform 9"/>
          <p:cNvSpPr>
            <a:spLocks/>
          </p:cNvSpPr>
          <p:nvPr/>
        </p:nvSpPr>
        <p:spPr bwMode="auto">
          <a:xfrm>
            <a:off x="3124200" y="2590800"/>
            <a:ext cx="2209800" cy="304800"/>
          </a:xfrm>
          <a:custGeom>
            <a:avLst/>
            <a:gdLst>
              <a:gd name="T0" fmla="*/ 0 w 6140"/>
              <a:gd name="T1" fmla="*/ 0 h 847"/>
              <a:gd name="T2" fmla="*/ 2147483647 w 6140"/>
              <a:gd name="T3" fmla="*/ 2147483647 h 847"/>
              <a:gd name="T4" fmla="*/ 0 60000 65536"/>
              <a:gd name="T5" fmla="*/ 0 60000 65536"/>
              <a:gd name="T6" fmla="*/ 0 w 6140"/>
              <a:gd name="T7" fmla="*/ 0 h 847"/>
              <a:gd name="T8" fmla="*/ 6140 w 6140"/>
              <a:gd name="T9" fmla="*/ 847 h 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40" h="847">
                <a:moveTo>
                  <a:pt x="0" y="0"/>
                </a:moveTo>
                <a:lnTo>
                  <a:pt x="6139" y="846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362200" y="3200400"/>
            <a:ext cx="3276600" cy="533400"/>
          </a:xfrm>
          <a:custGeom>
            <a:avLst/>
            <a:gdLst>
              <a:gd name="T0" fmla="*/ 0 w 9102"/>
              <a:gd name="T1" fmla="*/ 2147483647 h 1483"/>
              <a:gd name="T2" fmla="*/ 2147483647 w 9102"/>
              <a:gd name="T3" fmla="*/ 0 h 1483"/>
              <a:gd name="T4" fmla="*/ 0 60000 65536"/>
              <a:gd name="T5" fmla="*/ 0 60000 65536"/>
              <a:gd name="T6" fmla="*/ 0 w 9102"/>
              <a:gd name="T7" fmla="*/ 0 h 1483"/>
              <a:gd name="T8" fmla="*/ 9102 w 9102"/>
              <a:gd name="T9" fmla="*/ 1483 h 1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02" h="1483">
                <a:moveTo>
                  <a:pt x="0" y="1482"/>
                </a:moveTo>
                <a:lnTo>
                  <a:pt x="9101" y="0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3200400" y="3352800"/>
            <a:ext cx="2514600" cy="1219200"/>
          </a:xfrm>
          <a:custGeom>
            <a:avLst/>
            <a:gdLst>
              <a:gd name="T0" fmla="*/ 0 w 6986"/>
              <a:gd name="T1" fmla="*/ 2147483647 h 3388"/>
              <a:gd name="T2" fmla="*/ 2147483647 w 6986"/>
              <a:gd name="T3" fmla="*/ 0 h 3388"/>
              <a:gd name="T4" fmla="*/ 0 60000 65536"/>
              <a:gd name="T5" fmla="*/ 0 60000 65536"/>
              <a:gd name="T6" fmla="*/ 0 w 6986"/>
              <a:gd name="T7" fmla="*/ 0 h 3388"/>
              <a:gd name="T8" fmla="*/ 6986 w 6986"/>
              <a:gd name="T9" fmla="*/ 3388 h 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86" h="3388">
                <a:moveTo>
                  <a:pt x="0" y="3387"/>
                </a:moveTo>
                <a:lnTo>
                  <a:pt x="6985" y="0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2057400" y="4267200"/>
            <a:ext cx="4191000" cy="1371600"/>
          </a:xfrm>
          <a:custGeom>
            <a:avLst/>
            <a:gdLst>
              <a:gd name="T0" fmla="*/ 0 w 11643"/>
              <a:gd name="T1" fmla="*/ 2147483647 h 3811"/>
              <a:gd name="T2" fmla="*/ 2147483647 w 11643"/>
              <a:gd name="T3" fmla="*/ 0 h 3811"/>
              <a:gd name="T4" fmla="*/ 0 60000 65536"/>
              <a:gd name="T5" fmla="*/ 0 60000 65536"/>
              <a:gd name="T6" fmla="*/ 0 w 11643"/>
              <a:gd name="T7" fmla="*/ 0 h 3811"/>
              <a:gd name="T8" fmla="*/ 11643 w 11643"/>
              <a:gd name="T9" fmla="*/ 3811 h 38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643" h="3811">
                <a:moveTo>
                  <a:pt x="0" y="3810"/>
                </a:moveTo>
                <a:lnTo>
                  <a:pt x="11642" y="0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5" grpId="0" animBg="1"/>
      <p:bldP spid="14346" grpId="0" animBg="1"/>
      <p:bldP spid="14347" grpId="0" animBg="1"/>
      <p:bldP spid="143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1374775" y="377825"/>
            <a:ext cx="8382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Model Level Debugging: MSC Generator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25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The events can be logged on the target to create Message Sequence Charts (MSC) of the running application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324600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447800" y="6019800"/>
            <a:ext cx="6477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i="1">
                <a:solidFill>
                  <a:srgbClr val="000000"/>
                </a:solidFill>
                <a:cs typeface="Arial" charset="0"/>
              </a:rPr>
              <a:t>Logs can be viewed with Trace2UML (</a:t>
            </a:r>
            <a:r>
              <a:rPr lang="de-DE" sz="1600" i="1">
                <a:solidFill>
                  <a:srgbClr val="0000FF"/>
                </a:solidFill>
                <a:cs typeface="Arial" charset="0"/>
              </a:rPr>
              <a:t>http://trace2uml.tigris.org/)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1366838" y="377825"/>
            <a:ext cx="61579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Generated Documentation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57200" y="1358900"/>
            <a:ext cx="4114800" cy="41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6213" indent="-176213">
              <a:spcBef>
                <a:spcPts val="1250"/>
              </a:spcBef>
              <a:buSzPct val="100000"/>
              <a:buFontTx/>
              <a:buChar char="•"/>
              <a:tabLst>
                <a:tab pos="176213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Model information can be generated as LaTeX documentation</a:t>
            </a:r>
          </a:p>
          <a:p>
            <a:pPr marL="176213" indent="-176213">
              <a:spcBef>
                <a:spcPts val="1250"/>
              </a:spcBef>
              <a:buSzPct val="100000"/>
              <a:buFontTx/>
              <a:buChar char="•"/>
              <a:tabLst>
                <a:tab pos="176213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Manual documents can be integrated</a:t>
            </a:r>
          </a:p>
          <a:p>
            <a:pPr marL="176213" indent="-176213">
              <a:spcBef>
                <a:spcPts val="1250"/>
              </a:spcBef>
              <a:buSzPct val="100000"/>
              <a:buFontTx/>
              <a:buChar char="•"/>
              <a:tabLst>
                <a:tab pos="176213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de-DE" sz="200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LaTeX documents can be converted into PDF, OpenDoc, Word-Doc, HTML, …</a:t>
            </a:r>
          </a:p>
        </p:txBody>
      </p:sp>
      <p:pic>
        <p:nvPicPr>
          <p:cNvPr id="47107" name="Picture 4" descr="Dokumen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25538"/>
            <a:ext cx="4392613" cy="435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292600"/>
            <a:ext cx="273685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ST Präsentationsmaster leer 2011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CC"/>
      </a:accent1>
      <a:accent2>
        <a:srgbClr val="6699FF"/>
      </a:accent2>
      <a:accent3>
        <a:srgbClr val="C0C0C0"/>
      </a:accent3>
      <a:accent4>
        <a:srgbClr val="009900"/>
      </a:accent4>
      <a:accent5>
        <a:srgbClr val="66FF33"/>
      </a:accent5>
      <a:accent6>
        <a:srgbClr val="FF0000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solidFill>
          <a:srgbClr val="00B8FF"/>
        </a:solidFill>
        <a:ln w="76200" cap="flat" cmpd="sng" algn="ctr">
          <a:solidFill>
            <a:srgbClr val="C0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ST Präsentationsmaster leer 20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CC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AAE2"/>
      </a:accent5>
      <a:accent6>
        <a:srgbClr val="5C8AE7"/>
      </a:accent6>
      <a:hlink>
        <a:srgbClr val="CCCCFF"/>
      </a:hlink>
      <a:folHlink>
        <a:srgbClr val="B2B2B2"/>
      </a:folHlink>
    </a:clrScheme>
    <a:fontScheme name="2_RST Präsentationsmaster leer 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ST Präsentationsmaster leer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ST Präsentationsmaster leer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ST Präsentationsmaster leer 201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ST Präsentationsmaster leer 201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ST Präsentationsmaster leer 20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ST Präsentationsmaster leer 20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ST Präsentationsmaster leer 20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ST Präsentationsmaster leer 20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CC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AAE2"/>
      </a:accent5>
      <a:accent6>
        <a:srgbClr val="5C8AE7"/>
      </a:accent6>
      <a:hlink>
        <a:srgbClr val="CCCCFF"/>
      </a:hlink>
      <a:folHlink>
        <a:srgbClr val="B2B2B2"/>
      </a:folHlink>
    </a:clrScheme>
    <a:fontScheme name="1_RST Präsentationsmaster leer 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ST Präsentationsmaster leer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ST Präsentationsmaster leer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ST Präsentationsmaster leer 201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ST Präsentationsmaster leer 201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ST Präsentationsmaster leer 20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ST Präsentationsmaster leer 20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ST Präsentationsmaster leer 20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RST Präsentationsmaster leer 2011</Template>
  <TotalTime>0</TotalTime>
  <Words>502</Words>
  <Application>Microsoft Office PowerPoint</Application>
  <PresentationFormat>Bildschirmpräsentation (4:3)</PresentationFormat>
  <Paragraphs>107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Wingdings</vt:lpstr>
      <vt:lpstr>Times New Roman</vt:lpstr>
      <vt:lpstr>Microsoft YaHei</vt:lpstr>
      <vt:lpstr>RST Präsentationsmaster leer 2011</vt:lpstr>
      <vt:lpstr>2_RST Präsentationsmaster leer 2011</vt:lpstr>
      <vt:lpstr>1_RST Präsentationsmaster leer 2011</vt:lpstr>
      <vt:lpstr>Model Driven SW-Development  for Embedded Systems  with Eclipse eTrice   Thomas Schütz Protos Software GmbH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Titelfolie für RST-Vorträge</dc:title>
  <dc:creator>Tobias Schneider</dc:creator>
  <cp:lastModifiedBy>Thomas Schuetz</cp:lastModifiedBy>
  <cp:revision>940</cp:revision>
  <dcterms:created xsi:type="dcterms:W3CDTF">2011-06-15T10:03:32Z</dcterms:created>
  <dcterms:modified xsi:type="dcterms:W3CDTF">2013-05-29T09:30:18Z</dcterms:modified>
</cp:coreProperties>
</file>